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4"/>
  </p:notesMasterIdLst>
  <p:sldIdLst>
    <p:sldId id="296" r:id="rId2"/>
    <p:sldId id="299" r:id="rId3"/>
    <p:sldId id="300" r:id="rId4"/>
    <p:sldId id="318" r:id="rId5"/>
    <p:sldId id="310" r:id="rId6"/>
    <p:sldId id="317" r:id="rId7"/>
    <p:sldId id="321" r:id="rId8"/>
    <p:sldId id="320" r:id="rId9"/>
    <p:sldId id="323" r:id="rId10"/>
    <p:sldId id="324" r:id="rId11"/>
    <p:sldId id="319" r:id="rId12"/>
    <p:sldId id="29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00CC"/>
    <a:srgbClr val="0000FF"/>
    <a:srgbClr val="4707E7"/>
    <a:srgbClr val="32E243"/>
    <a:srgbClr val="5D07F9"/>
    <a:srgbClr val="CC3300"/>
    <a:srgbClr val="0000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47" autoAdjust="0"/>
  </p:normalViewPr>
  <p:slideViewPr>
    <p:cSldViewPr>
      <p:cViewPr varScale="1">
        <p:scale>
          <a:sx n="105" d="100"/>
          <a:sy n="105" d="100"/>
        </p:scale>
        <p:origin x="-179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60D0954-5DB4-4300-B9B5-C83288BFC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821F4-CC41-43B9-9CB7-E45011C38B20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941311-1C03-4E49-88B2-2127F2008D8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F04B70-2C6B-4B7D-8442-FED8DEB9AD20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0D0954-5DB4-4300-B9B5-C83288BFC85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09CAB-F0E9-499F-B334-9CCC5C2D3C70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51802-0065-4888-9623-7220CCB14F83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0D0954-5DB4-4300-B9B5-C83288BFC85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CBCCC-8DE1-49ED-B2D4-EFDD0AF59255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0D0954-5DB4-4300-B9B5-C83288BFC85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902D8-A845-4995-ABE5-28F351FE5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AA074-6F92-4B0F-B2B2-D850D7350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87CD8-B53D-41B8-B187-E1D6FEE68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523B0-BCB5-4143-B5E5-0401D8CDB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CB310-E88C-424D-91AF-99326D637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924D5-E2D7-4A97-B033-4EB3E6C36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8AB4C-C852-4CCA-8092-F6D8BC460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3E868-A0D9-459E-A121-F82B31E7E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32A56-F620-495B-8C81-F8A223973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80D8A-6AA1-4035-BC7A-D96C9C958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8F562-4FDA-486C-AFFC-FE00A91B9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079B9F-3D60-49AF-94C4-B309BA327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Заголовок 1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46815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</a:rPr>
              <a:t>МНЕМОТЕХНИКА </a:t>
            </a:r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CC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</a:rPr>
              <a:t>НА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</a:rPr>
              <a:t>ЗАНЯТИЯХ  ФИЗИЧЕСКОЙ  КУЛЬТУРОЙ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sz="4400" dirty="0" smtClean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051" name="AutoShape 12"/>
          <p:cNvSpPr>
            <a:spLocks noChangeArrowheads="1"/>
          </p:cNvSpPr>
          <p:nvPr/>
        </p:nvSpPr>
        <p:spPr bwMode="auto">
          <a:xfrm>
            <a:off x="6215063" y="571500"/>
            <a:ext cx="2427287" cy="792163"/>
          </a:xfrm>
          <a:prstGeom prst="cloudCallout">
            <a:avLst>
              <a:gd name="adj1" fmla="val -111019"/>
              <a:gd name="adj2" fmla="val -207116"/>
            </a:avLst>
          </a:prstGeom>
          <a:gradFill rotWithShape="1">
            <a:gsLst>
              <a:gs pos="0">
                <a:srgbClr val="FFFFFF"/>
              </a:gs>
              <a:gs pos="50000">
                <a:srgbClr val="88C9D8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altLang="ru-RU" sz="2400">
              <a:solidFill>
                <a:srgbClr val="0000FF"/>
              </a:solidFill>
            </a:endParaRPr>
          </a:p>
        </p:txBody>
      </p:sp>
      <p:pic>
        <p:nvPicPr>
          <p:cNvPr id="2052" name="Picture 12" descr="F:\таня\солнце, радуга, облака\мульт_солнце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95466">
            <a:off x="57325" y="-5088"/>
            <a:ext cx="186055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AutoShape 10"/>
          <p:cNvSpPr>
            <a:spLocks noChangeArrowheads="1"/>
          </p:cNvSpPr>
          <p:nvPr/>
        </p:nvSpPr>
        <p:spPr bwMode="auto">
          <a:xfrm>
            <a:off x="2428875" y="500063"/>
            <a:ext cx="1260475" cy="576262"/>
          </a:xfrm>
          <a:prstGeom prst="cloudCallout">
            <a:avLst>
              <a:gd name="adj1" fmla="val 53653"/>
              <a:gd name="adj2" fmla="val -114463"/>
            </a:avLst>
          </a:prstGeom>
          <a:gradFill rotWithShape="1">
            <a:gsLst>
              <a:gs pos="0">
                <a:srgbClr val="FFFFFF"/>
              </a:gs>
              <a:gs pos="100000">
                <a:srgbClr val="88C9D8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altLang="ru-RU" sz="2400">
              <a:solidFill>
                <a:srgbClr val="0000FF"/>
              </a:solidFill>
            </a:endParaRPr>
          </a:p>
        </p:txBody>
      </p:sp>
      <p:pic>
        <p:nvPicPr>
          <p:cNvPr id="2054" name="Picture 14" descr="f11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57214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f11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57054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f11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7054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f11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57054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4" descr="f11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4752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 descr="C:\Users\Учитель\Desktop\destkij-sa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7496"/>
            <a:ext cx="5671078" cy="307183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572132" y="5786454"/>
            <a:ext cx="3571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tabLst>
                <a:tab pos="5940425" algn="l"/>
              </a:tabLst>
            </a:pPr>
            <a:r>
              <a:rPr lang="ru-RU" sz="1600" b="1" dirty="0" smtClean="0">
                <a:solidFill>
                  <a:srgbClr val="002060"/>
                </a:solidFill>
                <a:ea typeface="SimSun" pitchFamily="2" charset="-122"/>
                <a:cs typeface="Times New Roman" pitchFamily="18" charset="0"/>
              </a:rPr>
              <a:t>Составил</a:t>
            </a:r>
            <a:r>
              <a:rPr lang="ru-RU" sz="1600" b="1" dirty="0" smtClean="0">
                <a:solidFill>
                  <a:srgbClr val="002060"/>
                </a:solidFill>
                <a:ea typeface="SimSun" pitchFamily="2" charset="-122"/>
                <a:cs typeface="Times New Roman" pitchFamily="18" charset="0"/>
              </a:rPr>
              <a:t>а</a:t>
            </a:r>
            <a:r>
              <a:rPr lang="ru-RU" sz="1600" b="1" dirty="0" smtClean="0">
                <a:solidFill>
                  <a:srgbClr val="002060"/>
                </a:solidFill>
                <a:ea typeface="SimSun" pitchFamily="2" charset="-122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rgbClr val="002060"/>
              </a:solidFill>
              <a:ea typeface="SimSun" pitchFamily="2" charset="-122"/>
              <a:cs typeface="Times New Roman" pitchFamily="18" charset="0"/>
            </a:endParaRPr>
          </a:p>
          <a:p>
            <a:pPr lvl="0" algn="ctr" eaLnBrk="0" hangingPunct="0">
              <a:tabLst>
                <a:tab pos="5940425" algn="l"/>
              </a:tabLst>
            </a:pPr>
            <a:r>
              <a:rPr lang="ru-RU" sz="1600" b="1" dirty="0" smtClean="0">
                <a:solidFill>
                  <a:srgbClr val="002060"/>
                </a:solidFill>
                <a:ea typeface="SimSun" pitchFamily="2" charset="-122"/>
                <a:cs typeface="Times New Roman" pitchFamily="18" charset="0"/>
              </a:rPr>
              <a:t>инструктор по физической культуре</a:t>
            </a:r>
          </a:p>
          <a:p>
            <a:pPr lvl="0" algn="ctr" eaLnBrk="0" hangingPunct="0">
              <a:tabLst>
                <a:tab pos="5940425" algn="l"/>
              </a:tabLst>
            </a:pPr>
            <a:r>
              <a:rPr lang="ru-RU" sz="1600" b="1" dirty="0" err="1" smtClean="0">
                <a:solidFill>
                  <a:srgbClr val="002060"/>
                </a:solidFill>
                <a:ea typeface="SimSun" pitchFamily="2" charset="-122"/>
                <a:cs typeface="Times New Roman" pitchFamily="18" charset="0"/>
              </a:rPr>
              <a:t>Боровкова</a:t>
            </a:r>
            <a:r>
              <a:rPr lang="ru-RU" sz="1600" b="1" dirty="0" smtClean="0">
                <a:solidFill>
                  <a:srgbClr val="002060"/>
                </a:solidFill>
                <a:ea typeface="SimSun" pitchFamily="2" charset="-122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ea typeface="SimSun" pitchFamily="2" charset="-122"/>
                <a:cs typeface="Times New Roman" pitchFamily="18" charset="0"/>
              </a:rPr>
              <a:t>Н</a:t>
            </a:r>
            <a:r>
              <a:rPr lang="ru-RU" sz="1600" b="1" dirty="0" smtClean="0">
                <a:solidFill>
                  <a:srgbClr val="002060"/>
                </a:solidFill>
                <a:ea typeface="SimSun" pitchFamily="2" charset="-122"/>
                <a:cs typeface="Times New Roman" pitchFamily="18" charset="0"/>
              </a:rPr>
              <a:t>ина Васильевна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2" name="Picture 1" descr="C:\Users\Admin\Desktop\фото —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2996952"/>
            <a:ext cx="2304256" cy="273630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331640" y="116632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6600CC"/>
                </a:solidFill>
              </a:rPr>
              <a:t>Муниципальное бюджетное дошкольное образовательное учреждение « Детский сад №4 «Солнышко»» </a:t>
            </a:r>
            <a:endParaRPr lang="ru-RU" sz="2000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Учитель\Desktop\Мнемотаблицы\i_1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7604836" cy="4857784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00034" y="214290"/>
            <a:ext cx="8229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МНЕМОСХЕМА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(круговая тренировка)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703262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FF0000"/>
                </a:solidFill>
              </a:rPr>
              <a:t>МНЕМОТАБЛИЦА 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>(подвижная игра)</a:t>
            </a:r>
            <a:endParaRPr lang="ru-RU" alt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3" name="Рисунок 3" descr="Мой весёлый звонкий мя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928670"/>
            <a:ext cx="4552957" cy="3625277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000108"/>
            <a:ext cx="7572428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Игра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 весёлый, звонкий мяч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Ход игры.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Воспитатель, делая движение рукой,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– будто отбивает мяч и говорит: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Мой веселый, звонкий мяч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Ты куда пустился вскачь?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Красный, жёлтый,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голубой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убегай от меня, постой!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Дети, изображая мяч, прыгают на месте на двух ногах.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 слова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«постой!»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– «мячики» останавливаются, и на слова воспитателя: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«Марина, лови!»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(называет любого ребенка) дети – «мячики» убегают, а Марина их ловит.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 продолжается. Прыгать нужно только на обеих ногах.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Бежать по прямой до определенного места.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8800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6215063" y="571500"/>
            <a:ext cx="2427287" cy="792163"/>
          </a:xfrm>
          <a:prstGeom prst="cloudCallout">
            <a:avLst>
              <a:gd name="adj1" fmla="val -111019"/>
              <a:gd name="adj2" fmla="val -207116"/>
            </a:avLst>
          </a:prstGeom>
          <a:gradFill rotWithShape="1">
            <a:gsLst>
              <a:gs pos="0">
                <a:srgbClr val="FFFFFF"/>
              </a:gs>
              <a:gs pos="50000">
                <a:srgbClr val="88C9D8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altLang="ru-RU" sz="2400">
              <a:solidFill>
                <a:srgbClr val="0000FF"/>
              </a:solidFill>
            </a:endParaRPr>
          </a:p>
        </p:txBody>
      </p:sp>
      <p:pic>
        <p:nvPicPr>
          <p:cNvPr id="4099" name="Picture 12" descr="F:\таня\солнце, радуга, облака\мульт_солнце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95466">
            <a:off x="200025" y="209550"/>
            <a:ext cx="186055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10"/>
          <p:cNvSpPr>
            <a:spLocks noChangeArrowheads="1"/>
          </p:cNvSpPr>
          <p:nvPr/>
        </p:nvSpPr>
        <p:spPr bwMode="auto">
          <a:xfrm>
            <a:off x="2428875" y="500063"/>
            <a:ext cx="1260475" cy="576262"/>
          </a:xfrm>
          <a:prstGeom prst="cloudCallout">
            <a:avLst>
              <a:gd name="adj1" fmla="val 53653"/>
              <a:gd name="adj2" fmla="val -114463"/>
            </a:avLst>
          </a:prstGeom>
          <a:gradFill rotWithShape="1">
            <a:gsLst>
              <a:gs pos="0">
                <a:srgbClr val="FFFFFF"/>
              </a:gs>
              <a:gs pos="100000">
                <a:srgbClr val="88C9D8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altLang="ru-RU" sz="2400">
              <a:solidFill>
                <a:srgbClr val="0000FF"/>
              </a:solidFill>
            </a:endParaRPr>
          </a:p>
        </p:txBody>
      </p:sp>
      <p:pic>
        <p:nvPicPr>
          <p:cNvPr id="4101" name="Picture 14" descr="f11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4086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f11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1300" y="5049838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4" descr="f11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1163" y="54086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4" descr="f11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2613" y="5049838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4" descr="f11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54086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4" descr="f11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486886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Прямоугольник 12"/>
          <p:cNvSpPr>
            <a:spLocks noChangeArrowheads="1"/>
          </p:cNvSpPr>
          <p:nvPr/>
        </p:nvSpPr>
        <p:spPr bwMode="auto">
          <a:xfrm>
            <a:off x="288925" y="1773238"/>
            <a:ext cx="85725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600" b="1" u="sng" dirty="0" smtClean="0">
                <a:solidFill>
                  <a:schemeClr val="bg1"/>
                </a:solidFill>
                <a:latin typeface="+mn-lt"/>
              </a:rPr>
              <a:t>Мнемотехника</a:t>
            </a:r>
            <a:r>
              <a:rPr lang="ru-RU" altLang="ru-RU" sz="3600" b="1" dirty="0" smtClean="0">
                <a:solidFill>
                  <a:schemeClr val="bg1"/>
                </a:solidFill>
                <a:latin typeface="+mn-lt"/>
              </a:rPr>
              <a:t> – </a:t>
            </a:r>
            <a:r>
              <a:rPr lang="ru-RU" altLang="ru-RU" sz="3600" dirty="0" smtClean="0">
                <a:solidFill>
                  <a:schemeClr val="bg1"/>
                </a:solidFill>
                <a:latin typeface="+mn-lt"/>
              </a:rPr>
              <a:t>это система методов и приёмов, обеспечивающих эффективное запоминание, сохранение и воспроизведение информации</a:t>
            </a:r>
          </a:p>
          <a:p>
            <a:pPr algn="ctr" eaLnBrk="1" hangingPunct="1">
              <a:defRPr/>
            </a:pPr>
            <a:r>
              <a:rPr lang="ru-RU" altLang="ru-RU" sz="3600" b="1" u="sng" dirty="0" err="1" smtClean="0">
                <a:solidFill>
                  <a:schemeClr val="bg1"/>
                </a:solidFill>
                <a:latin typeface="+mn-lt"/>
              </a:rPr>
              <a:t>Мнемотаблица</a:t>
            </a:r>
            <a:r>
              <a:rPr lang="ru-RU" altLang="ru-RU" sz="3600" b="1" u="sng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3600" b="1" dirty="0" smtClean="0">
                <a:solidFill>
                  <a:schemeClr val="bg1"/>
                </a:solidFill>
                <a:latin typeface="+mn-lt"/>
              </a:rPr>
              <a:t>– </a:t>
            </a:r>
            <a:r>
              <a:rPr lang="ru-RU" altLang="ru-RU" sz="3600" dirty="0" smtClean="0">
                <a:solidFill>
                  <a:schemeClr val="bg1"/>
                </a:solidFill>
                <a:latin typeface="+mn-lt"/>
              </a:rPr>
              <a:t>это схема, в которую заложена определённая информация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f1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086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4" descr="f1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300" y="5049838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4" descr="f1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1163" y="54086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4" descr="f1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2613" y="5049838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4" descr="f1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54086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4" descr="f1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53578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Горизонтальный свиток 12"/>
          <p:cNvSpPr/>
          <p:nvPr/>
        </p:nvSpPr>
        <p:spPr>
          <a:xfrm>
            <a:off x="857250" y="214313"/>
            <a:ext cx="7500938" cy="1500187"/>
          </a:xfrm>
          <a:prstGeom prst="horizontalScroll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 </a:t>
            </a:r>
            <a:r>
              <a:rPr lang="ru-RU" sz="3600" b="1" dirty="0">
                <a:solidFill>
                  <a:schemeClr val="bg1"/>
                </a:solidFill>
                <a:cs typeface="Times New Roman" pitchFamily="18" charset="0"/>
              </a:rPr>
              <a:t>Мнемотехника помогает развивать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428625" y="2286000"/>
            <a:ext cx="3429000" cy="1214438"/>
          </a:xfrm>
          <a:prstGeom prst="horizontalScroll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ассоциативное мышление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428625" y="3929063"/>
            <a:ext cx="3857625" cy="1390650"/>
          </a:xfrm>
          <a:prstGeom prst="horizontalScroll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зрительное и слуховое внимание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5143500" y="2428875"/>
            <a:ext cx="3714750" cy="1357313"/>
          </a:xfrm>
          <a:prstGeom prst="horizontalScroll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зрительную и слуховую память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5357813" y="4214813"/>
            <a:ext cx="3500437" cy="1071562"/>
          </a:xfrm>
          <a:prstGeom prst="horizontalScroll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воображение 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2214563" y="1714500"/>
            <a:ext cx="857250" cy="5715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5951538" y="1692275"/>
            <a:ext cx="884237" cy="78581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 flipV="1">
            <a:off x="1209675" y="3505200"/>
            <a:ext cx="581025" cy="42862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7608094" y="3679032"/>
            <a:ext cx="571500" cy="50006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3250407" y="1678781"/>
            <a:ext cx="785812" cy="71437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4964907" y="1678781"/>
            <a:ext cx="857250" cy="785813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rectole0000000002"/>
          <p:cNvGraphicFramePr>
            <a:graphicFrameLocks noChangeAspect="1"/>
          </p:cNvGraphicFramePr>
          <p:nvPr/>
        </p:nvGraphicFramePr>
        <p:xfrm>
          <a:off x="571472" y="3929066"/>
          <a:ext cx="3181350" cy="1071570"/>
        </p:xfrm>
        <a:graphic>
          <a:graphicData uri="http://schemas.openxmlformats.org/presentationml/2006/ole">
            <p:oleObj spid="_x0000_s1027" name="Изображение" r:id="rId4" imgW="0" imgH="0" progId="StaticMetafile">
              <p:embed/>
            </p:oleObj>
          </a:graphicData>
        </a:graphic>
      </p:graphicFrame>
      <p:graphicFrame>
        <p:nvGraphicFramePr>
          <p:cNvPr id="1029" name="rectole0000000000"/>
          <p:cNvGraphicFramePr>
            <a:graphicFrameLocks noChangeAspect="1"/>
          </p:cNvGraphicFramePr>
          <p:nvPr/>
        </p:nvGraphicFramePr>
        <p:xfrm>
          <a:off x="5786446" y="3929066"/>
          <a:ext cx="3181350" cy="1071570"/>
        </p:xfrm>
        <a:graphic>
          <a:graphicData uri="http://schemas.openxmlformats.org/presentationml/2006/ole">
            <p:oleObj spid="_x0000_s1029" name="Изображение" r:id="rId5" imgW="0" imgH="0" progId="StaticMetafile">
              <p:embed/>
            </p:oleObj>
          </a:graphicData>
        </a:graphic>
      </p:graphicFrame>
      <p:graphicFrame>
        <p:nvGraphicFramePr>
          <p:cNvPr id="1028" name="rectole0000000001"/>
          <p:cNvGraphicFramePr>
            <a:graphicFrameLocks noChangeAspect="1"/>
          </p:cNvGraphicFramePr>
          <p:nvPr/>
        </p:nvGraphicFramePr>
        <p:xfrm>
          <a:off x="3143240" y="3929066"/>
          <a:ext cx="3181350" cy="1071570"/>
        </p:xfrm>
        <a:graphic>
          <a:graphicData uri="http://schemas.openxmlformats.org/presentationml/2006/ole">
            <p:oleObj spid="_x0000_s1028" name="Изображение" r:id="rId6" imgW="0" imgH="0" progId="StaticMetafile">
              <p:embed/>
            </p:oleObj>
          </a:graphicData>
        </a:graphic>
      </p:graphicFrame>
      <p:graphicFrame>
        <p:nvGraphicFramePr>
          <p:cNvPr id="1026" name="rectole0000000003"/>
          <p:cNvGraphicFramePr>
            <a:graphicFrameLocks noChangeAspect="1"/>
          </p:cNvGraphicFramePr>
          <p:nvPr/>
        </p:nvGraphicFramePr>
        <p:xfrm>
          <a:off x="6429388" y="1928802"/>
          <a:ext cx="2357454" cy="1404940"/>
        </p:xfrm>
        <a:graphic>
          <a:graphicData uri="http://schemas.openxmlformats.org/presentationml/2006/ole">
            <p:oleObj spid="_x0000_s1026" name="Изображение" r:id="rId7" imgW="0" imgH="0" progId="StaticMetafile">
              <p:embed/>
            </p:oleObj>
          </a:graphicData>
        </a:graphic>
      </p:graphicFrame>
      <p:graphicFrame>
        <p:nvGraphicFramePr>
          <p:cNvPr id="1025" name="rectole0000000004"/>
          <p:cNvGraphicFramePr>
            <a:graphicFrameLocks noChangeAspect="1"/>
          </p:cNvGraphicFramePr>
          <p:nvPr/>
        </p:nvGraphicFramePr>
        <p:xfrm>
          <a:off x="5286380" y="500042"/>
          <a:ext cx="2143140" cy="1285884"/>
        </p:xfrm>
        <a:graphic>
          <a:graphicData uri="http://schemas.openxmlformats.org/presentationml/2006/ole">
            <p:oleObj spid="_x0000_s1025" name="Изображение" r:id="rId8" imgW="0" imgH="0" progId="StaticMetafile">
              <p:embed/>
            </p:oleObj>
          </a:graphicData>
        </a:graphic>
      </p:graphicFrame>
      <p:graphicFrame>
        <p:nvGraphicFramePr>
          <p:cNvPr id="10" name="rectole0000000003"/>
          <p:cNvGraphicFramePr>
            <a:graphicFrameLocks noChangeAspect="1"/>
          </p:cNvGraphicFramePr>
          <p:nvPr/>
        </p:nvGraphicFramePr>
        <p:xfrm>
          <a:off x="571472" y="5000636"/>
          <a:ext cx="3181350" cy="1119188"/>
        </p:xfrm>
        <a:graphic>
          <a:graphicData uri="http://schemas.openxmlformats.org/presentationml/2006/ole">
            <p:oleObj spid="_x0000_s1030" name="Изображение" r:id="rId9" imgW="0" imgH="0" progId="StaticMetafile">
              <p:embed/>
            </p:oleObj>
          </a:graphicData>
        </a:graphic>
      </p:graphicFrame>
      <p:graphicFrame>
        <p:nvGraphicFramePr>
          <p:cNvPr id="12" name="rectole0000000003"/>
          <p:cNvGraphicFramePr>
            <a:graphicFrameLocks noChangeAspect="1"/>
          </p:cNvGraphicFramePr>
          <p:nvPr/>
        </p:nvGraphicFramePr>
        <p:xfrm>
          <a:off x="3857620" y="1928802"/>
          <a:ext cx="2609846" cy="1404940"/>
        </p:xfrm>
        <a:graphic>
          <a:graphicData uri="http://schemas.openxmlformats.org/presentationml/2006/ole">
            <p:oleObj spid="_x0000_s1032" name="Изображение" r:id="rId10" imgW="0" imgH="0" progId="StaticMetafile">
              <p:embed/>
            </p:oleObj>
          </a:graphicData>
        </a:graphic>
      </p:graphicFrame>
      <p:graphicFrame>
        <p:nvGraphicFramePr>
          <p:cNvPr id="13" name="rectole0000000004"/>
          <p:cNvGraphicFramePr>
            <a:graphicFrameLocks noChangeAspect="1"/>
          </p:cNvGraphicFramePr>
          <p:nvPr/>
        </p:nvGraphicFramePr>
        <p:xfrm>
          <a:off x="5857884" y="5000636"/>
          <a:ext cx="3143272" cy="1128713"/>
        </p:xfrm>
        <a:graphic>
          <a:graphicData uri="http://schemas.openxmlformats.org/presentationml/2006/ole">
            <p:oleObj spid="_x0000_s1033" name="Изображение" r:id="rId11" imgW="0" imgH="0" progId="StaticMetafile">
              <p:embed/>
            </p:oleObj>
          </a:graphicData>
        </a:graphic>
      </p:graphicFrame>
      <p:graphicFrame>
        <p:nvGraphicFramePr>
          <p:cNvPr id="11" name="rectole0000000003"/>
          <p:cNvGraphicFramePr>
            <a:graphicFrameLocks noChangeAspect="1"/>
          </p:cNvGraphicFramePr>
          <p:nvPr/>
        </p:nvGraphicFramePr>
        <p:xfrm>
          <a:off x="3143240" y="5000636"/>
          <a:ext cx="3181350" cy="1119188"/>
        </p:xfrm>
        <a:graphic>
          <a:graphicData uri="http://schemas.openxmlformats.org/presentationml/2006/ole">
            <p:oleObj spid="_x0000_s1031" name="Изображение" r:id="rId12" imgW="0" imgH="0" progId="StaticMetafile">
              <p:embed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928662" y="642918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Мнемоквадрат</a:t>
            </a:r>
            <a:endParaRPr lang="ru-RU" sz="3200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4143372" y="642918"/>
            <a:ext cx="857256" cy="57150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2428868"/>
            <a:ext cx="3030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Мнемодорожка</a:t>
            </a:r>
            <a:endParaRPr lang="ru-RU" altLang="ru-RU" sz="32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143240" y="2500306"/>
            <a:ext cx="714380" cy="50576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488" y="6072206"/>
            <a:ext cx="3393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3600" b="1" dirty="0" err="1" smtClean="0">
                <a:solidFill>
                  <a:schemeClr val="bg1"/>
                </a:solidFill>
                <a:cs typeface="Times New Roman" pitchFamily="18" charset="0"/>
              </a:rPr>
              <a:t>Мнемотаблица</a:t>
            </a:r>
            <a:r>
              <a:rPr lang="ru-RU" altLang="ru-RU" sz="2400" dirty="0" smtClean="0">
                <a:solidFill>
                  <a:srgbClr val="4707E7"/>
                </a:solidFill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929066"/>
            <a:ext cx="2786082" cy="22145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357554" y="3929066"/>
            <a:ext cx="2786082" cy="22145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143636" y="3929066"/>
            <a:ext cx="2857520" cy="22145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95288" y="908050"/>
            <a:ext cx="8229600" cy="56896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altLang="ru-RU" sz="2800" dirty="0" smtClean="0">
                <a:solidFill>
                  <a:schemeClr val="bg1"/>
                </a:solidFill>
                <a:cs typeface="Times New Roman" pitchFamily="18" charset="0"/>
              </a:rPr>
              <a:t>- развитие у детей умения с помощью графической аналогии, а так же с помощью заместителей понимать и выполнять знакомые движения , упражнения по </a:t>
            </a:r>
            <a:r>
              <a:rPr lang="ru-RU" altLang="ru-RU" sz="2800" dirty="0" err="1" smtClean="0">
                <a:solidFill>
                  <a:schemeClr val="bg1"/>
                </a:solidFill>
                <a:cs typeface="Times New Roman" pitchFamily="18" charset="0"/>
              </a:rPr>
              <a:t>мнемотаблице</a:t>
            </a:r>
            <a:r>
              <a:rPr lang="ru-RU" altLang="ru-RU" sz="2800" dirty="0" smtClean="0">
                <a:solidFill>
                  <a:schemeClr val="bg1"/>
                </a:solidFill>
                <a:cs typeface="Times New Roman" pitchFamily="18" charset="0"/>
              </a:rPr>
              <a:t>;</a:t>
            </a:r>
          </a:p>
          <a:p>
            <a:pPr marL="0" indent="0">
              <a:buFont typeface="Arial" charset="0"/>
              <a:buNone/>
              <a:defRPr/>
            </a:pPr>
            <a:r>
              <a:rPr lang="ru-RU" altLang="ru-RU" sz="2800" dirty="0" smtClean="0">
                <a:solidFill>
                  <a:schemeClr val="bg1"/>
                </a:solidFill>
                <a:cs typeface="Times New Roman" pitchFamily="18" charset="0"/>
              </a:rPr>
              <a:t>- обучение детей правильному выполнению комплексов ОРУ;</a:t>
            </a:r>
          </a:p>
          <a:p>
            <a:pPr marL="0" indent="0">
              <a:buFont typeface="Arial" charset="0"/>
              <a:buNone/>
              <a:defRPr/>
            </a:pPr>
            <a:r>
              <a:rPr lang="ru-RU" altLang="ru-RU" sz="2800" dirty="0" smtClean="0">
                <a:solidFill>
                  <a:schemeClr val="bg1"/>
                </a:solidFill>
                <a:cs typeface="Times New Roman" pitchFamily="18" charset="0"/>
              </a:rPr>
              <a:t>- развитие у детей умственной активности, сообразительности, наблюдательности;</a:t>
            </a:r>
          </a:p>
          <a:p>
            <a:pPr marL="0" indent="0">
              <a:buFont typeface="Arial" charset="0"/>
              <a:buNone/>
              <a:defRPr/>
            </a:pPr>
            <a:r>
              <a:rPr lang="ru-RU" altLang="ru-RU" sz="2800" dirty="0" smtClean="0">
                <a:solidFill>
                  <a:schemeClr val="bg1"/>
                </a:solidFill>
                <a:cs typeface="Times New Roman" pitchFamily="18" charset="0"/>
              </a:rPr>
              <a:t>- развитие у детей психических процессов: мышления, внимания, воображения, памяти…;</a:t>
            </a:r>
          </a:p>
          <a:p>
            <a:pPr>
              <a:defRPr/>
            </a:pPr>
            <a:endParaRPr lang="ru-RU" altLang="ru-RU" dirty="0" smtClean="0"/>
          </a:p>
        </p:txBody>
      </p:sp>
      <p:pic>
        <p:nvPicPr>
          <p:cNvPr id="7172" name="Picture 2" descr="D:\MD\картинки\b396041537f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30256">
            <a:off x="7591425" y="5184775"/>
            <a:ext cx="14541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Горизонтальный свиток 12"/>
          <p:cNvSpPr/>
          <p:nvPr/>
        </p:nvSpPr>
        <p:spPr>
          <a:xfrm>
            <a:off x="857250" y="214313"/>
            <a:ext cx="7500938" cy="1500187"/>
          </a:xfrm>
          <a:prstGeom prst="horizontalScroll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FF0000"/>
                </a:solidFill>
              </a:rPr>
              <a:t>Работа по </a:t>
            </a:r>
            <a:r>
              <a:rPr lang="ru-RU" sz="2800" b="1" dirty="0" err="1">
                <a:solidFill>
                  <a:srgbClr val="FF0000"/>
                </a:solidFill>
              </a:rPr>
              <a:t>мнемотаблицам</a:t>
            </a:r>
            <a:r>
              <a:rPr lang="ru-RU" sz="2800" b="1" dirty="0">
                <a:solidFill>
                  <a:srgbClr val="FF0000"/>
                </a:solidFill>
              </a:rPr>
              <a:t> состоит из трех этапов: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500063" y="1857375"/>
            <a:ext cx="8358187" cy="1214438"/>
          </a:xfrm>
          <a:prstGeom prst="horizontalScroll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1. Рассматривание таблицы и разбор того, что на ней изображено.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500063" y="3214688"/>
            <a:ext cx="8358187" cy="1390650"/>
          </a:xfrm>
          <a:prstGeom prst="horizontalScroll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2. Осуществляется перекодирование информации, т.е. преобразование из </a:t>
            </a: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символов </a:t>
            </a: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в образы.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500063" y="4643438"/>
            <a:ext cx="8286750" cy="1357312"/>
          </a:xfrm>
          <a:prstGeom prst="horizontalScroll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3. После перекодирования осуществляется </a:t>
            </a: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выполнение    упражнений.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198" name="Рисунок 17" descr="5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2338" y="4786313"/>
            <a:ext cx="1871662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3940180"/>
          </a:xfrm>
        </p:spPr>
        <p:txBody>
          <a:bodyPr>
            <a:noAutofit/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lang="ru-RU" sz="28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Условные обозначения: </a:t>
            </a:r>
            <a:br>
              <a:rPr lang="ru-RU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И.п.- </a:t>
            </a:r>
            <a:r>
              <a:rPr lang="ru-RU" sz="28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исходное положение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и.п.- </a:t>
            </a:r>
            <a:r>
              <a:rPr lang="ru-RU" sz="28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вернуться в исходное положение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8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1- выполнение под счет</a:t>
            </a:r>
            <a:br>
              <a:rPr lang="ru-RU" sz="28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звездочки — хлопки (количество звёздочек обозначает количество хлопков)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382" y="714356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u="sng" dirty="0" smtClean="0">
                <a:solidFill>
                  <a:srgbClr val="002060"/>
                </a:solidFill>
              </a:rPr>
              <a:t>ОРУ</a:t>
            </a:r>
            <a:r>
              <a:rPr lang="ru-RU" sz="2000" b="1" dirty="0" smtClean="0">
                <a:solidFill>
                  <a:srgbClr val="002060"/>
                </a:solidFill>
              </a:rPr>
              <a:t> – специально разработанные движения для рук, ног, туловища , шеи и других частей тела, которые могут выполняться с разным мышечным напряжением, разной скоростью, амплитудой, в разном ритме и темпе.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0034" y="142852"/>
            <a:ext cx="8229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МНЕМОТАБЛИЦА (Схема ОРУ)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ctole0000000000"/>
          <p:cNvGraphicFramePr>
            <a:graphicFrameLocks noChangeAspect="1"/>
          </p:cNvGraphicFramePr>
          <p:nvPr/>
        </p:nvGraphicFramePr>
        <p:xfrm>
          <a:off x="2786050" y="1142984"/>
          <a:ext cx="3286148" cy="2571768"/>
        </p:xfrm>
        <a:graphic>
          <a:graphicData uri="http://schemas.openxmlformats.org/presentationml/2006/ole">
            <p:oleObj spid="_x0000_s21508" name="Изображение" r:id="rId3" imgW="0" imgH="0" progId="StaticMetafile">
              <p:embed/>
            </p:oleObj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45" y="1142984"/>
          <a:ext cx="8715402" cy="5143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5134"/>
                <a:gridCol w="2905134"/>
                <a:gridCol w="2905134"/>
              </a:tblGrid>
              <a:tr h="25717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cs typeface="Aharoni" pitchFamily="2" charset="-79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cs typeface="Aharoni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cs typeface="Aharoni" pitchFamily="2" charset="-79"/>
                        </a:rPr>
                        <a:t>Комплекс № 1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cs typeface="Aharoni" pitchFamily="2" charset="-79"/>
                        </a:rPr>
                        <a:t>с кубиками</a:t>
                      </a:r>
                    </a:p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68"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rectole0000000004"/>
          <p:cNvGraphicFramePr>
            <a:graphicFrameLocks noChangeAspect="1"/>
          </p:cNvGraphicFramePr>
          <p:nvPr/>
        </p:nvGraphicFramePr>
        <p:xfrm>
          <a:off x="5714976" y="3714752"/>
          <a:ext cx="3143304" cy="2571768"/>
        </p:xfrm>
        <a:graphic>
          <a:graphicData uri="http://schemas.openxmlformats.org/presentationml/2006/ole">
            <p:oleObj spid="_x0000_s21505" name="Изображение" r:id="rId4" imgW="0" imgH="0" progId="StaticMetafile">
              <p:embed/>
            </p:oleObj>
          </a:graphicData>
        </a:graphic>
      </p:graphicFrame>
      <p:graphicFrame>
        <p:nvGraphicFramePr>
          <p:cNvPr id="5" name="rectole0000000003"/>
          <p:cNvGraphicFramePr>
            <a:graphicFrameLocks noChangeAspect="1"/>
          </p:cNvGraphicFramePr>
          <p:nvPr/>
        </p:nvGraphicFramePr>
        <p:xfrm>
          <a:off x="2928926" y="3714752"/>
          <a:ext cx="3214710" cy="2571768"/>
        </p:xfrm>
        <a:graphic>
          <a:graphicData uri="http://schemas.openxmlformats.org/presentationml/2006/ole">
            <p:oleObj spid="_x0000_s21506" name="Изображение" r:id="rId5" imgW="0" imgH="0" progId="StaticMetafile">
              <p:embed/>
            </p:oleObj>
          </a:graphicData>
        </a:graphic>
      </p:graphicFrame>
      <p:graphicFrame>
        <p:nvGraphicFramePr>
          <p:cNvPr id="6" name="rectole0000000001"/>
          <p:cNvGraphicFramePr>
            <a:graphicFrameLocks noChangeAspect="1"/>
          </p:cNvGraphicFramePr>
          <p:nvPr/>
        </p:nvGraphicFramePr>
        <p:xfrm>
          <a:off x="6072198" y="1142984"/>
          <a:ext cx="2786082" cy="2571768"/>
        </p:xfrm>
        <a:graphic>
          <a:graphicData uri="http://schemas.openxmlformats.org/presentationml/2006/ole">
            <p:oleObj spid="_x0000_s21507" name="Изображение" r:id="rId6" imgW="0" imgH="0" progId="StaticMetafile">
              <p:embed/>
            </p:oleObj>
          </a:graphicData>
        </a:graphic>
      </p:graphicFrame>
      <p:graphicFrame>
        <p:nvGraphicFramePr>
          <p:cNvPr id="8" name="rectole0000000002"/>
          <p:cNvGraphicFramePr>
            <a:graphicFrameLocks noChangeAspect="1"/>
          </p:cNvGraphicFramePr>
          <p:nvPr/>
        </p:nvGraphicFramePr>
        <p:xfrm>
          <a:off x="142844" y="3714752"/>
          <a:ext cx="2786082" cy="2571768"/>
        </p:xfrm>
        <a:graphic>
          <a:graphicData uri="http://schemas.openxmlformats.org/presentationml/2006/ole">
            <p:oleObj spid="_x0000_s21509" name="Изображение" r:id="rId7" imgW="0" imgH="0" progId="StaticMetafile">
              <p:embed/>
            </p:oleObj>
          </a:graphicData>
        </a:graphic>
      </p:graphicFrame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14285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Общеразвивающие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упражнения для детей 3-4 лет II младшая группа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Комплекс № 1 с кубиками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Times New Roman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14282" y="628652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Лицевая сторона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мнемотаблицы</a:t>
            </a:r>
            <a:endParaRPr kumimoji="0" lang="ru-RU" sz="3200" i="1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1142984"/>
            <a:ext cx="3214710" cy="25717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00760" y="1142984"/>
            <a:ext cx="2857520" cy="25717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3714752"/>
            <a:ext cx="2643206" cy="25717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3714752"/>
            <a:ext cx="3214710" cy="25717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3714752"/>
            <a:ext cx="2857520" cy="25717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</a:t>
            </a:r>
            <a:endParaRPr lang="ru-RU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Общеразвивающие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упражнения для детей 3-4 лет II младшая группа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 № 1 с кубиками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(для выполнения упражнений каждому ребенку понадобится два кубика)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928802"/>
          <a:ext cx="8643998" cy="4490195"/>
        </p:xfrm>
        <a:graphic>
          <a:graphicData uri="http://schemas.openxmlformats.org/drawingml/2006/table">
            <a:tbl>
              <a:tblPr/>
              <a:tblGrid>
                <a:gridCol w="687158"/>
                <a:gridCol w="5654198"/>
                <a:gridCol w="2302642"/>
              </a:tblGrid>
              <a:tr h="131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70" marR="21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70" marR="21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Дозировка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70" marR="21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17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70" marR="21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И.п. стоя, ноги слегка расставлены кубики в обеих руках, руки опущены вниз. В — 1-3 поднять руки вверх, постучать кубик о кубик;  4- в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и.п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70" marR="21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раз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70" marR="21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8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70" marR="21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И.п. стоя, ноги слегка расставлены кубики в обеих руках, руки опущены вниз. В — 1-3 вытянуть руки вперед, разводя руки в стороны постучать кубик о кубик;  4- в и.п.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70" marR="21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раз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70" marR="21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5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70" marR="21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И.п. стоя, ноги на ширине плеч, кубики в обеих руках, руки подняты вверх. В — 1- наклониться влево; 2-  наклониться вправо.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70" marR="21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3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каждую сторону без остановки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70" marR="21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6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70" marR="21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И.п. стоя, ноги слегка расставлены кубики в обеих руках, руки опущены вниз. В — 1-3 присесть, постучать кубиками по полу;  4- в и.п.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70" marR="21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раз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70" marR="21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4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70" marR="21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И.п. стоя, ноги вместе, кубики в обеих руках, руки опущены вниз. В —  прыжки на месте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70" marR="21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6-8 раз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70" marR="21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35795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Оборотная сторона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мнемотаблицы</a:t>
            </a:r>
            <a:endParaRPr kumimoji="0" lang="ru-RU" sz="3200" i="1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00B050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FFF00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</TotalTime>
  <Words>497</Words>
  <Application>Microsoft Office PowerPoint</Application>
  <PresentationFormat>Экран (4:3)</PresentationFormat>
  <Paragraphs>90</Paragraphs>
  <Slides>12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Изображение</vt:lpstr>
      <vt:lpstr>Слайд 1</vt:lpstr>
      <vt:lpstr>Слайд 2</vt:lpstr>
      <vt:lpstr>Слайд 3</vt:lpstr>
      <vt:lpstr>Слайд 4</vt:lpstr>
      <vt:lpstr> Задачи:</vt:lpstr>
      <vt:lpstr>Слайд 6</vt:lpstr>
      <vt:lpstr> Условные обозначения:  И.п.- исходное положение в и.п.- вернуться в исходное положение В — 1- выполнение под счет звездочки — хлопки (количество звёздочек обозначает количество хлопков)</vt:lpstr>
      <vt:lpstr>Слайд 8</vt:lpstr>
      <vt:lpstr>Слайд 9</vt:lpstr>
      <vt:lpstr>Слайд 10</vt:lpstr>
      <vt:lpstr>МНЕМОТАБЛИЦА (подвижная игра)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«Мнемотехника в развитии связной речи у дошкольников»</dc:title>
  <dc:creator>Admin</dc:creator>
  <cp:lastModifiedBy>Admin</cp:lastModifiedBy>
  <cp:revision>127</cp:revision>
  <dcterms:created xsi:type="dcterms:W3CDTF">2010-10-11T07:00:28Z</dcterms:created>
  <dcterms:modified xsi:type="dcterms:W3CDTF">2021-03-20T03:40:39Z</dcterms:modified>
</cp:coreProperties>
</file>